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5" r:id="rId3"/>
    <p:sldMasterId id="2147483698" r:id="rId4"/>
    <p:sldMasterId id="2147483711" r:id="rId5"/>
  </p:sldMasterIdLst>
  <p:notesMasterIdLst>
    <p:notesMasterId r:id="rId53"/>
  </p:notesMasterIdLst>
  <p:sldIdLst>
    <p:sldId id="354" r:id="rId6"/>
    <p:sldId id="355" r:id="rId7"/>
    <p:sldId id="379" r:id="rId8"/>
    <p:sldId id="380" r:id="rId9"/>
    <p:sldId id="384" r:id="rId10"/>
    <p:sldId id="381" r:id="rId11"/>
    <p:sldId id="394" r:id="rId12"/>
    <p:sldId id="395" r:id="rId13"/>
    <p:sldId id="383" r:id="rId14"/>
    <p:sldId id="396" r:id="rId15"/>
    <p:sldId id="397" r:id="rId16"/>
    <p:sldId id="385" r:id="rId17"/>
    <p:sldId id="400" r:id="rId18"/>
    <p:sldId id="410" r:id="rId19"/>
    <p:sldId id="411" r:id="rId20"/>
    <p:sldId id="412" r:id="rId21"/>
    <p:sldId id="413" r:id="rId22"/>
    <p:sldId id="398" r:id="rId23"/>
    <p:sldId id="401" r:id="rId24"/>
    <p:sldId id="408" r:id="rId25"/>
    <p:sldId id="409" r:id="rId26"/>
    <p:sldId id="389" r:id="rId27"/>
    <p:sldId id="393" r:id="rId28"/>
    <p:sldId id="404" r:id="rId29"/>
    <p:sldId id="414" r:id="rId30"/>
    <p:sldId id="415" r:id="rId31"/>
    <p:sldId id="416" r:id="rId32"/>
    <p:sldId id="390" r:id="rId33"/>
    <p:sldId id="403" r:id="rId34"/>
    <p:sldId id="405" r:id="rId35"/>
    <p:sldId id="391" r:id="rId36"/>
    <p:sldId id="392" r:id="rId37"/>
    <p:sldId id="406" r:id="rId38"/>
    <p:sldId id="402" r:id="rId39"/>
    <p:sldId id="259" r:id="rId40"/>
    <p:sldId id="329" r:id="rId41"/>
    <p:sldId id="352" r:id="rId42"/>
    <p:sldId id="335" r:id="rId43"/>
    <p:sldId id="300" r:id="rId44"/>
    <p:sldId id="311" r:id="rId45"/>
    <p:sldId id="310" r:id="rId46"/>
    <p:sldId id="271" r:id="rId47"/>
    <p:sldId id="306" r:id="rId48"/>
    <p:sldId id="274" r:id="rId49"/>
    <p:sldId id="287" r:id="rId50"/>
    <p:sldId id="288" r:id="rId51"/>
    <p:sldId id="291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4660"/>
  </p:normalViewPr>
  <p:slideViewPr>
    <p:cSldViewPr>
      <p:cViewPr>
        <p:scale>
          <a:sx n="66" d="100"/>
          <a:sy n="66" d="100"/>
        </p:scale>
        <p:origin x="-1518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5545F-22D6-44FE-A60E-F59ACA754843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73003-C0BD-4469-A8A1-221859B72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217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53E4A3-2E5B-41E8-81C8-6E8509305717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68338"/>
            <a:ext cx="4645025" cy="3482975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FF42-454A-4281-8263-64F0DEE0C5C1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7841-5F7A-47DD-9037-000469F6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708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FF42-454A-4281-8263-64F0DEE0C5C1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7841-5F7A-47DD-9037-000469F6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41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FF42-454A-4281-8263-64F0DEE0C5C1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7841-5F7A-47DD-9037-000469F6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677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5" name="Rectangle 23"/>
          <p:cNvSpPr>
            <a:spLocks noGrp="1" noChangeArrowheads="1"/>
          </p:cNvSpPr>
          <p:nvPr>
            <p:ph type="ctrTitle" sz="quarter"/>
          </p:nvPr>
        </p:nvSpPr>
        <p:spPr>
          <a:xfrm>
            <a:off x="2286000" y="685800"/>
            <a:ext cx="6400800" cy="12954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96" name="Rectangle 2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286000" y="2133600"/>
            <a:ext cx="6172200" cy="685800"/>
          </a:xfrm>
        </p:spPr>
        <p:txBody>
          <a:bodyPr/>
          <a:lstStyle>
            <a:lvl1pPr marL="0" indent="0">
              <a:buFontTx/>
              <a:buNone/>
              <a:defRPr sz="22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66FAE-5A2C-4EE3-A24F-D845A759C4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014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51053-D256-4FF8-B03C-FCB36C36375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424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7F189-37BB-455E-AA0E-E8E12A0D572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147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09800" y="1676400"/>
            <a:ext cx="3200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62600" y="1676400"/>
            <a:ext cx="3200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56D87-3C1E-4125-8F3F-590144C21CC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02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D60DE-EE99-49FF-9B58-EFD58559873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376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701BC-F01D-4C4B-A2D1-C8EF281AF10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590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9455C-80D3-4E41-93DC-97307E3309D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3819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99887-FA5C-4679-8130-EFEEFA27A88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742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FF42-454A-4281-8263-64F0DEE0C5C1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7841-5F7A-47DD-9037-000469F6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5519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832BB-CF83-47DD-9373-33F6A9E4C02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350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76588-737F-47A4-BB35-E05661565E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0423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4700" y="533400"/>
            <a:ext cx="16383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09800" y="533400"/>
            <a:ext cx="4762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BF7AA-15DD-4C90-9C0F-FEF3BADC956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9206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533400"/>
            <a:ext cx="65532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209800" y="1676400"/>
            <a:ext cx="6553200" cy="4267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9A7CB-B7A8-422B-8458-E2D2ED9E9A7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421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5" name="Rectangle 23"/>
          <p:cNvSpPr>
            <a:spLocks noGrp="1" noChangeArrowheads="1"/>
          </p:cNvSpPr>
          <p:nvPr>
            <p:ph type="ctrTitle" sz="quarter"/>
          </p:nvPr>
        </p:nvSpPr>
        <p:spPr>
          <a:xfrm>
            <a:off x="2286000" y="685800"/>
            <a:ext cx="6400800" cy="12954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96" name="Rectangle 2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286000" y="2133600"/>
            <a:ext cx="6172200" cy="685800"/>
          </a:xfrm>
        </p:spPr>
        <p:txBody>
          <a:bodyPr/>
          <a:lstStyle>
            <a:lvl1pPr marL="0" indent="0">
              <a:buFontTx/>
              <a:buNone/>
              <a:defRPr sz="22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66FAE-5A2C-4EE3-A24F-D845A759C4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5325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51053-D256-4FF8-B03C-FCB36C36375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8588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7F189-37BB-455E-AA0E-E8E12A0D572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785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09800" y="1676400"/>
            <a:ext cx="3200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62600" y="1676400"/>
            <a:ext cx="3200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56D87-3C1E-4125-8F3F-590144C21CC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7705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D60DE-EE99-49FF-9B58-EFD58559873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8548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701BC-F01D-4C4B-A2D1-C8EF281AF10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741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FF42-454A-4281-8263-64F0DEE0C5C1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7841-5F7A-47DD-9037-000469F6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0291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9455C-80D3-4E41-93DC-97307E3309D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660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99887-FA5C-4679-8130-EFEEFA27A88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76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832BB-CF83-47DD-9373-33F6A9E4C02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7313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76588-737F-47A4-BB35-E05661565E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149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4700" y="533400"/>
            <a:ext cx="16383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09800" y="533400"/>
            <a:ext cx="4762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BF7AA-15DD-4C90-9C0F-FEF3BADC956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7352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533400"/>
            <a:ext cx="65532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209800" y="1676400"/>
            <a:ext cx="6553200" cy="4267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9A7CB-B7A8-422B-8458-E2D2ED9E9A7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1289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5" name="Rectangle 23"/>
          <p:cNvSpPr>
            <a:spLocks noGrp="1" noChangeArrowheads="1"/>
          </p:cNvSpPr>
          <p:nvPr>
            <p:ph type="ctrTitle" sz="quarter"/>
          </p:nvPr>
        </p:nvSpPr>
        <p:spPr>
          <a:xfrm>
            <a:off x="2286000" y="685800"/>
            <a:ext cx="6400800" cy="12954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96" name="Rectangle 2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286000" y="2133600"/>
            <a:ext cx="6172200" cy="685800"/>
          </a:xfrm>
        </p:spPr>
        <p:txBody>
          <a:bodyPr/>
          <a:lstStyle>
            <a:lvl1pPr marL="0" indent="0">
              <a:buFontTx/>
              <a:buNone/>
              <a:defRPr sz="22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66FAE-5A2C-4EE3-A24F-D845A759C4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1262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51053-D256-4FF8-B03C-FCB36C36375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6355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7F189-37BB-455E-AA0E-E8E12A0D572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3527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09800" y="1676400"/>
            <a:ext cx="3200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62600" y="1676400"/>
            <a:ext cx="3200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56D87-3C1E-4125-8F3F-590144C21CC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20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FF42-454A-4281-8263-64F0DEE0C5C1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7841-5F7A-47DD-9037-000469F6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3181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D60DE-EE99-49FF-9B58-EFD58559873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7299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701BC-F01D-4C4B-A2D1-C8EF281AF10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8174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9455C-80D3-4E41-93DC-97307E3309D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1794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99887-FA5C-4679-8130-EFEEFA27A88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3273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832BB-CF83-47DD-9373-33F6A9E4C02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88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76588-737F-47A4-BB35-E05661565E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9648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4700" y="533400"/>
            <a:ext cx="16383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09800" y="533400"/>
            <a:ext cx="4762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BF7AA-15DD-4C90-9C0F-FEF3BADC956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0043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533400"/>
            <a:ext cx="65532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209800" y="1676400"/>
            <a:ext cx="6553200" cy="4267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9A7CB-B7A8-422B-8458-E2D2ED9E9A7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0976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5" name="Rectangle 23"/>
          <p:cNvSpPr>
            <a:spLocks noGrp="1" noChangeArrowheads="1"/>
          </p:cNvSpPr>
          <p:nvPr>
            <p:ph type="ctrTitle" sz="quarter"/>
          </p:nvPr>
        </p:nvSpPr>
        <p:spPr>
          <a:xfrm>
            <a:off x="2286000" y="685800"/>
            <a:ext cx="6400800" cy="12954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96" name="Rectangle 2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286000" y="2133600"/>
            <a:ext cx="6172200" cy="685800"/>
          </a:xfrm>
        </p:spPr>
        <p:txBody>
          <a:bodyPr/>
          <a:lstStyle>
            <a:lvl1pPr marL="0" indent="0">
              <a:buFontTx/>
              <a:buNone/>
              <a:defRPr sz="22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66FAE-5A2C-4EE3-A24F-D845A759C4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4572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51053-D256-4FF8-B03C-FCB36C36375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258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FF42-454A-4281-8263-64F0DEE0C5C1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7841-5F7A-47DD-9037-000469F6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6372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7F189-37BB-455E-AA0E-E8E12A0D572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9752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09800" y="1676400"/>
            <a:ext cx="3200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62600" y="1676400"/>
            <a:ext cx="3200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56D87-3C1E-4125-8F3F-590144C21CC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642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D60DE-EE99-49FF-9B58-EFD58559873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302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701BC-F01D-4C4B-A2D1-C8EF281AF10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2608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9455C-80D3-4E41-93DC-97307E3309D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9503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99887-FA5C-4679-8130-EFEEFA27A88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9577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832BB-CF83-47DD-9373-33F6A9E4C02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7130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76588-737F-47A4-BB35-E05661565E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1839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4700" y="533400"/>
            <a:ext cx="16383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09800" y="533400"/>
            <a:ext cx="4762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BF7AA-15DD-4C90-9C0F-FEF3BADC956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4808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533400"/>
            <a:ext cx="65532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209800" y="1676400"/>
            <a:ext cx="6553200" cy="4267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9A7CB-B7A8-422B-8458-E2D2ED9E9A7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025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FF42-454A-4281-8263-64F0DEE0C5C1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7841-5F7A-47DD-9037-000469F6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755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FF42-454A-4281-8263-64F0DEE0C5C1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7841-5F7A-47DD-9037-000469F6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113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FF42-454A-4281-8263-64F0DEE0C5C1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7841-5F7A-47DD-9037-000469F6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712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FF42-454A-4281-8263-64F0DEE0C5C1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7841-5F7A-47DD-9037-000469F6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538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AFF42-454A-4281-8263-64F0DEE0C5C1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97841-5F7A-47DD-9037-000469F6B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14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FF"/>
            </a:gs>
            <a:gs pos="100000">
              <a:srgbClr val="FFCC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533400"/>
            <a:ext cx="6553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2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9800" y="1676400"/>
            <a:ext cx="6553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66" name="Rectangle 4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09800" y="6248400"/>
            <a:ext cx="182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67" name="Rectangle 4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91000" y="6248400"/>
            <a:ext cx="342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68" name="Rectangle 4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72400" y="6248400"/>
            <a:ext cx="990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1C501F-AFDF-4DA9-AA7A-6A4D38714BF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25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tx1"/>
        </a:buClr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−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FF"/>
            </a:gs>
            <a:gs pos="100000">
              <a:srgbClr val="FFCC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533400"/>
            <a:ext cx="6553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2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9800" y="1676400"/>
            <a:ext cx="6553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66" name="Rectangle 4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09800" y="6248400"/>
            <a:ext cx="182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67" name="Rectangle 4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91000" y="6248400"/>
            <a:ext cx="342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68" name="Rectangle 4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72400" y="6248400"/>
            <a:ext cx="990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1C501F-AFDF-4DA9-AA7A-6A4D38714BF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60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tx1"/>
        </a:buClr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−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FF"/>
            </a:gs>
            <a:gs pos="100000">
              <a:srgbClr val="FFCC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533400"/>
            <a:ext cx="6553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2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9800" y="1676400"/>
            <a:ext cx="6553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66" name="Rectangle 4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09800" y="6248400"/>
            <a:ext cx="182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67" name="Rectangle 4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91000" y="6248400"/>
            <a:ext cx="342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68" name="Rectangle 4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72400" y="6248400"/>
            <a:ext cx="990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1C501F-AFDF-4DA9-AA7A-6A4D38714BF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808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tx1"/>
        </a:buClr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−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FF"/>
            </a:gs>
            <a:gs pos="100000">
              <a:srgbClr val="FFCC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533400"/>
            <a:ext cx="6553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2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9800" y="1676400"/>
            <a:ext cx="6553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66" name="Rectangle 4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09800" y="6248400"/>
            <a:ext cx="182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67" name="Rectangle 4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91000" y="6248400"/>
            <a:ext cx="342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68" name="Rectangle 4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72400" y="6248400"/>
            <a:ext cx="990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1C501F-AFDF-4DA9-AA7A-6A4D38714BF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699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tx1"/>
        </a:buClr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−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dirty="0"/>
              <a:t>Использование развивающих технологий на уроках при работе с одаренными детьми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60" y="1600200"/>
            <a:ext cx="8048079" cy="4525963"/>
          </a:xfrm>
          <a:solidFill>
            <a:schemeClr val="accent6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428644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600" dirty="0"/>
              <a:t>Проектная деятельность – одна из технологий воспитания мотивированных детей</a:t>
            </a:r>
            <a:r>
              <a:rPr lang="ru-RU" dirty="0"/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dirty="0"/>
              <a:t>Проект  </a:t>
            </a:r>
            <a:r>
              <a:rPr lang="ru-RU" dirty="0" err="1"/>
              <a:t>характеризуюется</a:t>
            </a:r>
            <a:r>
              <a:rPr lang="ru-RU" dirty="0"/>
              <a:t> следующими признаками:</a:t>
            </a:r>
          </a:p>
          <a:p>
            <a:r>
              <a:rPr lang="ru-RU" dirty="0"/>
              <a:t>наличие социально значимой задачи,</a:t>
            </a:r>
          </a:p>
          <a:p>
            <a:r>
              <a:rPr lang="ru-RU" dirty="0"/>
              <a:t>планирование действий по разрешению проблемы,</a:t>
            </a:r>
          </a:p>
          <a:p>
            <a:r>
              <a:rPr lang="ru-RU" dirty="0"/>
              <a:t>поиск информации, которая затем будет обработана и осмыслена учащимися,</a:t>
            </a:r>
          </a:p>
          <a:p>
            <a:r>
              <a:rPr lang="ru-RU" dirty="0"/>
              <a:t>оформление “продукта”, представляющего результаты этой деятельности,</a:t>
            </a:r>
          </a:p>
          <a:p>
            <a:r>
              <a:rPr lang="ru-RU" dirty="0"/>
              <a:t>презентация “продукта” и его социальной значимости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75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/>
              <a:t>Что же такое мини-проект?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/>
              <a:t> Метод  мини проектов используется на одном-двух уроках, но суть самого метода, его идея должна оставаться неизменной — самостоятельная поисковая, исследовательская, проблемная, творческая деятельность учащихся, совместная или индивидуальная. </a:t>
            </a:r>
          </a:p>
        </p:txBody>
      </p:sp>
    </p:spTree>
    <p:extLst>
      <p:ext uri="{BB962C8B-B14F-4D97-AF65-F5344CB8AC3E}">
        <p14:creationId xmlns:p14="http://schemas.microsoft.com/office/powerpoint/2010/main" val="213373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071"/>
            <a:ext cx="8229600" cy="76163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Работа над мини проектами на уроке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Учитель\Desktop\школа 2017-18\IMG_20150423_1141540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8644"/>
            <a:ext cx="8424936" cy="608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05" y="692696"/>
            <a:ext cx="8136904" cy="604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674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Этапы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dirty="0"/>
              <a:t>Организационный момент (тема  </a:t>
            </a:r>
            <a:r>
              <a:rPr lang="ru-RU" dirty="0" smtClean="0"/>
              <a:t>урока, </a:t>
            </a:r>
            <a:r>
              <a:rPr lang="ru-RU" dirty="0"/>
              <a:t>цель)</a:t>
            </a:r>
          </a:p>
          <a:p>
            <a:r>
              <a:rPr lang="ru-RU" dirty="0"/>
              <a:t>Планирование работы, выдвижение гипотезы, формулирование задач.</a:t>
            </a:r>
          </a:p>
          <a:p>
            <a:r>
              <a:rPr lang="ru-RU" dirty="0" smtClean="0"/>
              <a:t>Самостоятельная работа учащихся с  </a:t>
            </a:r>
            <a:r>
              <a:rPr lang="ru-RU" dirty="0"/>
              <a:t>информацией, подведение итогов сбора необходимой информации по поставленной проблеме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.</a:t>
            </a:r>
            <a:r>
              <a:rPr lang="ru-RU" dirty="0" smtClean="0"/>
              <a:t>    Практическая </a:t>
            </a:r>
            <a:r>
              <a:rPr lang="ru-RU" dirty="0"/>
              <a:t>работа по созданию продукта проекта </a:t>
            </a:r>
            <a:r>
              <a:rPr lang="ru-RU" dirty="0" smtClean="0"/>
              <a:t>и</a:t>
            </a:r>
          </a:p>
          <a:p>
            <a:pPr marL="0" indent="0">
              <a:buNone/>
            </a:pPr>
            <a:r>
              <a:rPr lang="ru-RU" dirty="0" smtClean="0"/>
              <a:t>     его </a:t>
            </a:r>
            <a:r>
              <a:rPr lang="ru-RU" dirty="0"/>
              <a:t>публичному представлению.</a:t>
            </a:r>
          </a:p>
          <a:p>
            <a:r>
              <a:rPr lang="ru-RU" dirty="0"/>
              <a:t>Презентация готового продукта проектной деятельности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Рефлексия.</a:t>
            </a:r>
          </a:p>
          <a:p>
            <a:r>
              <a:rPr lang="ru-RU"/>
              <a:t>Домашнее </a:t>
            </a:r>
            <a:r>
              <a:rPr lang="ru-RU" smtClean="0"/>
              <a:t>задание.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90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03350" y="692150"/>
            <a:ext cx="7138988" cy="1152525"/>
          </a:xfrm>
          <a:solidFill>
            <a:srgbClr val="00B0F0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ru-RU" sz="8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Витамины</a:t>
            </a:r>
          </a:p>
        </p:txBody>
      </p:sp>
      <p:pic>
        <p:nvPicPr>
          <p:cNvPr id="2051" name="Picture 13" descr="gif01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549275"/>
            <a:ext cx="1589088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фрукты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2000250"/>
            <a:ext cx="4572032" cy="45720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7697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513" y="260350"/>
            <a:ext cx="6553200" cy="990600"/>
          </a:xfrm>
          <a:solidFill>
            <a:srgbClr val="00B0F0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ru-RU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Актуальность темы: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75" y="1676400"/>
            <a:ext cx="7199313" cy="426720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z="2400" b="1" smtClean="0">
                <a:solidFill>
                  <a:srgbClr val="790929"/>
                </a:solidFill>
              </a:rPr>
              <a:t>		Недостаток витаминов в пище, особенно в период зимы и весны, негативно сказывается на здоровье человека, когда мы потребляем мало фруктов, редко бываем на свежем воздухе. Поэтому в этот период желательно принимать витаминные препараты. Но не все знают какие, как, когда и сколько нужно принимать витаминов. Заботиться о своем здоровье надо начинать с детства.</a:t>
            </a:r>
          </a:p>
        </p:txBody>
      </p:sp>
      <p:pic>
        <p:nvPicPr>
          <p:cNvPr id="33796" name="Picture 4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546725"/>
            <a:ext cx="19081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 descr="gif01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765175"/>
            <a:ext cx="1589088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382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620713"/>
            <a:ext cx="7646987" cy="10795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80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Цели урока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350" y="2349500"/>
            <a:ext cx="6985000" cy="3481388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dirty="0" smtClean="0">
                <a:solidFill>
                  <a:srgbClr val="790929"/>
                </a:solidFill>
                <a:latin typeface="Arial" charset="0"/>
              </a:rPr>
              <a:t>Углубить и обобщить знания о значении витаминов, содержании их в продуктах питания, условиях сохранения и правилах приема витаминных препаратов, роли витаминов в обмене веществ.</a:t>
            </a:r>
          </a:p>
        </p:txBody>
      </p:sp>
      <p:pic>
        <p:nvPicPr>
          <p:cNvPr id="109572" name="Picture 4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646738"/>
            <a:ext cx="1763713" cy="12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444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8208963" cy="6477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Основополагающий вопрос урока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7632700" cy="10064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3200" b="1" smtClean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Действительно ли витамины – чудодейственные вещества?</a:t>
            </a:r>
          </a:p>
        </p:txBody>
      </p:sp>
      <p:pic>
        <p:nvPicPr>
          <p:cNvPr id="34820" name="Picture 4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546725"/>
            <a:ext cx="19081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1654175" y="2205038"/>
            <a:ext cx="74898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/>
          <a:lstStyle/>
          <a:p>
            <a:pPr marL="342900" indent="-342900" algn="ctr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Проблемные вопросы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1547813" y="3141663"/>
            <a:ext cx="6553200" cy="3141662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92075" tIns="46037" rIns="92075" bIns="46037"/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ru-RU" sz="2000" b="1" dirty="0">
                <a:solidFill>
                  <a:srgbClr val="614020"/>
                </a:solidFill>
              </a:rPr>
              <a:t> Какого значение витаминов в организме?</a:t>
            </a: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ru-RU" sz="2000" b="1" dirty="0">
                <a:solidFill>
                  <a:srgbClr val="614020"/>
                </a:solidFill>
              </a:rPr>
              <a:t>Как обеспечить организм витаминами круглый год?</a:t>
            </a: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ru-RU" sz="2000" b="1" dirty="0">
                <a:solidFill>
                  <a:srgbClr val="614020"/>
                </a:solidFill>
              </a:rPr>
              <a:t>Как принимать витамины?</a:t>
            </a: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ru-RU" sz="2000" b="1" dirty="0">
                <a:solidFill>
                  <a:srgbClr val="614020"/>
                </a:solidFill>
              </a:rPr>
              <a:t>Источники витаминов.</a:t>
            </a: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ru-RU" sz="2000" b="1" dirty="0">
                <a:solidFill>
                  <a:srgbClr val="614020"/>
                </a:solidFill>
              </a:rPr>
              <a:t>Сколько нужно витаминов человеку? </a:t>
            </a: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ru-RU" sz="2000" b="1" dirty="0">
                <a:solidFill>
                  <a:srgbClr val="614020"/>
                </a:solidFill>
              </a:rPr>
              <a:t>Как сохранить витамины в пище?</a:t>
            </a:r>
          </a:p>
        </p:txBody>
      </p:sp>
      <p:pic>
        <p:nvPicPr>
          <p:cNvPr id="34823" name="Picture 7" descr="gif01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9925" y="4365625"/>
            <a:ext cx="1589088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5731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4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4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348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348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348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  <p:bldP spid="348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 smtClean="0"/>
              <a:t>Работа над мини проектами на уроке 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11753" y="2292073"/>
            <a:ext cx="4638913" cy="288032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44459" y="1888391"/>
            <a:ext cx="4405928" cy="3598718"/>
          </a:xfrm>
        </p:spPr>
      </p:pic>
    </p:spTree>
    <p:extLst>
      <p:ext uri="{BB962C8B-B14F-4D97-AF65-F5344CB8AC3E}">
        <p14:creationId xmlns:p14="http://schemas.microsoft.com/office/powerpoint/2010/main" val="417681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6526" y="188640"/>
            <a:ext cx="7704856" cy="61863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           этапы  работы над проектом:</a:t>
            </a:r>
            <a:endParaRPr lang="ru-RU" b="1" dirty="0"/>
          </a:p>
          <a:p>
            <a:r>
              <a:rPr lang="ru-RU" b="1" dirty="0"/>
              <a:t>1 этап « Начальный»- Выбор проблемы, введение в проблему, выдвижение гипотезы, постановка                                              целей и задач поиска. Выработка плана работы</a:t>
            </a:r>
          </a:p>
          <a:p>
            <a:endParaRPr lang="ru-RU" b="1" dirty="0"/>
          </a:p>
          <a:p>
            <a:r>
              <a:rPr lang="ru-RU" b="1" dirty="0"/>
              <a:t>2 этап «Поисковый» - Работа в информационном поле, сбор необходимой информации по проблеме                                       в различных источниках, анализ и структурирование собранного материала,                                             качественная и количественная обработка собранного материала.</a:t>
            </a:r>
          </a:p>
          <a:p>
            <a:endParaRPr lang="ru-RU" b="1" dirty="0"/>
          </a:p>
          <a:p>
            <a:r>
              <a:rPr lang="ru-RU" b="1" dirty="0"/>
              <a:t>3 этап «Исследовательский » - Проведение исследования, решение поставленной проблемы</a:t>
            </a:r>
          </a:p>
          <a:p>
            <a:endParaRPr lang="ru-RU" b="1" dirty="0"/>
          </a:p>
          <a:p>
            <a:r>
              <a:rPr lang="ru-RU" b="1" dirty="0"/>
              <a:t>4 этап «Обработка результата» - Переработка полученных данных, анализ и редактирование                                                     полученных данных, подтверждение или отрицание  выдвинутой ранее                                                      гипотезы, оформление полученных данных в виде продукта проекта</a:t>
            </a:r>
          </a:p>
          <a:p>
            <a:endParaRPr lang="ru-RU" b="1" dirty="0"/>
          </a:p>
          <a:p>
            <a:r>
              <a:rPr lang="ru-RU" b="1" dirty="0"/>
              <a:t>5 этап «Заключительный » - Подведение итогов работы, составление письменного отчета,                                                           подготовка к публичной защите проекта  в виде                                                                                                  мультимедийной  </a:t>
            </a:r>
            <a:r>
              <a:rPr lang="ru-RU" b="1" dirty="0" err="1"/>
              <a:t>презентации,либо</a:t>
            </a:r>
            <a:r>
              <a:rPr lang="ru-RU" b="1" dirty="0"/>
              <a:t> в любой другой форме.</a:t>
            </a:r>
          </a:p>
        </p:txBody>
      </p:sp>
    </p:spTree>
    <p:extLst>
      <p:ext uri="{BB962C8B-B14F-4D97-AF65-F5344CB8AC3E}">
        <p14:creationId xmlns:p14="http://schemas.microsoft.com/office/powerpoint/2010/main" val="242420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/>
              <a:t>Использование развивающих технологий на уроках при работе с одаренными детьми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Одаренные  </a:t>
            </a:r>
            <a:r>
              <a:rPr lang="ru-RU" dirty="0"/>
              <a:t>дети – дети, значительно опережающие своих сверстников в умственном развитии, либо демонстрирующие выдающиеся специальные ( музыкальные, художественные и др.) </a:t>
            </a:r>
            <a:r>
              <a:rPr lang="ru-RU" dirty="0" smtClean="0"/>
              <a:t>способности.</a:t>
            </a:r>
          </a:p>
          <a:p>
            <a:pPr marL="0" indent="0">
              <a:buNone/>
            </a:pPr>
            <a:r>
              <a:rPr lang="ru-RU" sz="2800" dirty="0" smtClean="0"/>
              <a:t>   ( Российская педагогическая энциклопедия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44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3600" dirty="0" smtClean="0"/>
              <a:t>Продуктом проекта может быть плакат, буклет, памятка, эссе и т.д.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56" y="1600200"/>
            <a:ext cx="3297487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72816"/>
            <a:ext cx="4038600" cy="4032448"/>
          </a:xfrm>
        </p:spPr>
      </p:pic>
    </p:spTree>
    <p:extLst>
      <p:ext uri="{BB962C8B-B14F-4D97-AF65-F5344CB8AC3E}">
        <p14:creationId xmlns:p14="http://schemas.microsoft.com/office/powerpoint/2010/main" val="406308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Продуктом проекта </a:t>
            </a:r>
            <a:r>
              <a:rPr lang="ru-RU" sz="3600" dirty="0"/>
              <a:t>может быть плакат, буклет, памятка, эссе и т.д</a:t>
            </a:r>
            <a:r>
              <a:rPr lang="ru-RU" dirty="0"/>
              <a:t>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3227015" cy="4464496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00808"/>
            <a:ext cx="4038600" cy="4320480"/>
          </a:xfrm>
        </p:spPr>
      </p:pic>
    </p:spTree>
    <p:extLst>
      <p:ext uri="{BB962C8B-B14F-4D97-AF65-F5344CB8AC3E}">
        <p14:creationId xmlns:p14="http://schemas.microsoft.com/office/powerpoint/2010/main" val="160454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/>
              <a:t>Работа продолжается во внеурочное время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dirty="0"/>
              <a:t>Одаренный учащийся должен получать дополнительный материал к традиционным курсам, большие возможности развития мышления, креативности, умений работать  самостоятельно, поэтому работа продолжается во внеурочное время.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2"/>
            <a:ext cx="4114800" cy="4540580"/>
          </a:xfrm>
        </p:spPr>
      </p:pic>
    </p:spTree>
    <p:extLst>
      <p:ext uri="{BB962C8B-B14F-4D97-AF65-F5344CB8AC3E}">
        <p14:creationId xmlns:p14="http://schemas.microsoft.com/office/powerpoint/2010/main" val="76383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/>
              <a:t>Проектная деятельность – одна из технологий воспитания мотивированных детей.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Одаренные </a:t>
            </a:r>
            <a:r>
              <a:rPr lang="ru-RU" dirty="0"/>
              <a:t>дети, работая над проектами, овладевают методами научной творческой работы и принимают участие в экспериментах, исследованиях, что позволяет им почувствовать уверенность в себе, «не потеряться», самоутвердиться, ощутить радость успеха.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410" y="1700808"/>
            <a:ext cx="3910390" cy="4392488"/>
          </a:xfrm>
        </p:spPr>
      </p:pic>
    </p:spTree>
    <p:extLst>
      <p:ext uri="{BB962C8B-B14F-4D97-AF65-F5344CB8AC3E}">
        <p14:creationId xmlns:p14="http://schemas.microsoft.com/office/powerpoint/2010/main" val="305475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Этапы работы  над проектом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4038600" cy="446449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484784"/>
            <a:ext cx="4038600" cy="4536504"/>
          </a:xfrm>
        </p:spPr>
      </p:pic>
    </p:spTree>
    <p:extLst>
      <p:ext uri="{BB962C8B-B14F-4D97-AF65-F5344CB8AC3E}">
        <p14:creationId xmlns:p14="http://schemas.microsoft.com/office/powerpoint/2010/main" val="206611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Этапы работы над проектом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4784"/>
            <a:ext cx="4038600" cy="417646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412776"/>
            <a:ext cx="4038600" cy="4248472"/>
          </a:xfrm>
        </p:spPr>
      </p:pic>
    </p:spTree>
    <p:extLst>
      <p:ext uri="{BB962C8B-B14F-4D97-AF65-F5344CB8AC3E}">
        <p14:creationId xmlns:p14="http://schemas.microsoft.com/office/powerpoint/2010/main" val="3653524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Результаты работы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52536" y="2204867"/>
            <a:ext cx="5112567" cy="367240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47450" y="2413390"/>
            <a:ext cx="5232583" cy="3375372"/>
          </a:xfrm>
        </p:spPr>
      </p:pic>
    </p:spTree>
    <p:extLst>
      <p:ext uri="{BB962C8B-B14F-4D97-AF65-F5344CB8AC3E}">
        <p14:creationId xmlns:p14="http://schemas.microsoft.com/office/powerpoint/2010/main" val="29898692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Результаты работы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7504" y="2420888"/>
            <a:ext cx="4536504" cy="2808312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19971" y="2312879"/>
            <a:ext cx="4536505" cy="3024336"/>
          </a:xfrm>
        </p:spPr>
      </p:pic>
    </p:spTree>
    <p:extLst>
      <p:ext uri="{BB962C8B-B14F-4D97-AF65-F5344CB8AC3E}">
        <p14:creationId xmlns:p14="http://schemas.microsoft.com/office/powerpoint/2010/main" val="3715284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/>
              <a:t>Использование развивающих технологий на уроках при работе с одаренными детьми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мои воспитанники принимают участие  в различных конкурсах, интеллектуальных играх, предметных олимпиадах, научно-практических конференциях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44824"/>
            <a:ext cx="4038600" cy="3528392"/>
          </a:xfrm>
        </p:spPr>
      </p:pic>
    </p:spTree>
    <p:extLst>
      <p:ext uri="{BB962C8B-B14F-4D97-AF65-F5344CB8AC3E}">
        <p14:creationId xmlns:p14="http://schemas.microsoft.com/office/powerpoint/2010/main" val="427806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Перед выступлением на  экологическом </a:t>
            </a:r>
            <a:r>
              <a:rPr lang="ru-RU" sz="3600" dirty="0" err="1" smtClean="0"/>
              <a:t>брейн</a:t>
            </a:r>
            <a:r>
              <a:rPr lang="ru-RU" sz="3600" dirty="0" smtClean="0"/>
              <a:t> ринге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01955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3200" dirty="0" smtClean="0"/>
              <a:t>использование  разнообразных методов </a:t>
            </a:r>
            <a:r>
              <a:rPr lang="ru-RU" sz="3200" dirty="0"/>
              <a:t>работы  на уроке: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постановка   </a:t>
            </a:r>
            <a:r>
              <a:rPr lang="ru-RU" dirty="0"/>
              <a:t>проблемно-поисковых </a:t>
            </a:r>
            <a:r>
              <a:rPr lang="ru-RU" dirty="0" smtClean="0"/>
              <a:t>задач творческие </a:t>
            </a:r>
            <a:r>
              <a:rPr lang="ru-RU" dirty="0"/>
              <a:t>работы, дидактические игры, проектно-исследовательские </a:t>
            </a:r>
            <a:r>
              <a:rPr lang="ru-RU" dirty="0" smtClean="0"/>
              <a:t>работы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4041775" cy="4037384"/>
          </a:xfrm>
        </p:spPr>
      </p:pic>
    </p:spTree>
    <p:extLst>
      <p:ext uri="{BB962C8B-B14F-4D97-AF65-F5344CB8AC3E}">
        <p14:creationId xmlns:p14="http://schemas.microsoft.com/office/powerpoint/2010/main" val="134826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Гордость школы – победители олимпиад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7200800" cy="5040560"/>
          </a:xfrm>
        </p:spPr>
      </p:pic>
    </p:spTree>
    <p:extLst>
      <p:ext uri="{BB962C8B-B14F-4D97-AF65-F5344CB8AC3E}">
        <p14:creationId xmlns:p14="http://schemas.microsoft.com/office/powerpoint/2010/main" val="360849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3200" dirty="0" smtClean="0"/>
              <a:t>Призеры муниципального тура Всероссийской олимпиады по экологии 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59627" y="2455970"/>
            <a:ext cx="4822693" cy="288032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87447" y="2545401"/>
            <a:ext cx="4848534" cy="2727300"/>
          </a:xfrm>
        </p:spPr>
      </p:pic>
    </p:spTree>
    <p:extLst>
      <p:ext uri="{BB962C8B-B14F-4D97-AF65-F5344CB8AC3E}">
        <p14:creationId xmlns:p14="http://schemas.microsoft.com/office/powerpoint/2010/main" val="365934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3600" dirty="0" smtClean="0"/>
              <a:t>Лауреаты  экологической конференции  « </a:t>
            </a:r>
            <a:r>
              <a:rPr lang="ru-RU" sz="3600" dirty="0" err="1" smtClean="0"/>
              <a:t>Зилант</a:t>
            </a:r>
            <a:r>
              <a:rPr lang="ru-RU" sz="3600" dirty="0" smtClean="0"/>
              <a:t>» 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3600" y="2363960"/>
            <a:ext cx="4566664" cy="280831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67696" y="2581176"/>
            <a:ext cx="4536504" cy="2631752"/>
          </a:xfrm>
        </p:spPr>
      </p:pic>
    </p:spTree>
    <p:extLst>
      <p:ext uri="{BB962C8B-B14F-4D97-AF65-F5344CB8AC3E}">
        <p14:creationId xmlns:p14="http://schemas.microsoft.com/office/powerpoint/2010/main" val="307252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Перед уроком биологии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49967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5400" b="1" i="1" dirty="0" smtClean="0"/>
              <a:t>Спасибо за внимание !</a:t>
            </a:r>
            <a:endParaRPr lang="ru-RU" sz="5400" b="1" i="1" dirty="0"/>
          </a:p>
        </p:txBody>
      </p:sp>
    </p:spTree>
    <p:extLst>
      <p:ext uri="{BB962C8B-B14F-4D97-AF65-F5344CB8AC3E}">
        <p14:creationId xmlns:p14="http://schemas.microsoft.com/office/powerpoint/2010/main" val="164847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8074" y="116632"/>
            <a:ext cx="87129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чителя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нашего методического объединения используют  разнообразные методы работы как на уроке так  и во внеурочное время. Такие как постановка   проблемно-поисковых задач, творческие работы, дидактические игры, проектно-исследовательские работы.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512" y="1527765"/>
            <a:ext cx="7008091" cy="5253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4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6523" y="188640"/>
            <a:ext cx="882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В своей педагогической деятельности  учителя и активно используют </a:t>
            </a:r>
            <a:r>
              <a:rPr lang="ru-RU" b="1" u="sng" dirty="0" smtClean="0">
                <a:solidFill>
                  <a:srgbClr val="000000"/>
                </a:solidFill>
                <a:latin typeface="Times New Roman"/>
              </a:rPr>
              <a:t>проектную технологию. </a:t>
            </a:r>
            <a:endParaRPr lang="ru-RU" b="1" u="sng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9553" y="908720"/>
            <a:ext cx="8640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/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Данные проекты, формируют у детей целостную картину  мира, создают широкие возможности для развития многих компонентов личности: опыта творческой деятельности, рационального стиля мышления, эмоционального, теоретического и практического познания  окружающего мира. 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495" y="2394000"/>
            <a:ext cx="7936000" cy="44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584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36488"/>
            <a:ext cx="396044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36488"/>
            <a:ext cx="3983132" cy="5122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66201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51789"/>
            <a:ext cx="3528392" cy="5588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13540" y="4214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Защита мини проектов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33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Семинарское занятие в 9а классе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Перечисленные </a:t>
            </a:r>
            <a:r>
              <a:rPr lang="ru-RU" dirty="0"/>
              <a:t>формы работы и виды деятельности нашли широкое применение в рамках </a:t>
            </a:r>
            <a:r>
              <a:rPr lang="ru-RU" dirty="0" smtClean="0"/>
              <a:t>семинаров, </a:t>
            </a:r>
            <a:r>
              <a:rPr lang="ru-RU" dirty="0"/>
              <a:t>в различных практикумах на </a:t>
            </a:r>
            <a:r>
              <a:rPr lang="ru-RU" dirty="0" smtClean="0"/>
              <a:t>уроках.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72816"/>
            <a:ext cx="4038600" cy="4176464"/>
          </a:xfrm>
        </p:spPr>
      </p:pic>
    </p:spTree>
    <p:extLst>
      <p:ext uri="{BB962C8B-B14F-4D97-AF65-F5344CB8AC3E}">
        <p14:creationId xmlns:p14="http://schemas.microsoft.com/office/powerpoint/2010/main" val="333614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/>
              <a:t>Использование развивающих технологий на уроках при работе с одаренными детьми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/>
              <a:t>Часто использую  групповые формы работы, создание мини проектов, ролевые игры, , защиту </a:t>
            </a:r>
            <a:r>
              <a:rPr lang="ru-RU" dirty="0" smtClean="0"/>
              <a:t>творческих работ.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63988" y="2672916"/>
            <a:ext cx="4032448" cy="3096344"/>
          </a:xfrm>
        </p:spPr>
      </p:pic>
    </p:spTree>
    <p:extLst>
      <p:ext uri="{BB962C8B-B14F-4D97-AF65-F5344CB8AC3E}">
        <p14:creationId xmlns:p14="http://schemas.microsoft.com/office/powerpoint/2010/main" val="310457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4784"/>
            <a:ext cx="4038600" cy="460851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4215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5904656" cy="4946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022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Учитель\Desktop\фотофото класс 2\2015-04-23 13.33.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20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Выступление на конференции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370" y="2110658"/>
            <a:ext cx="4988544" cy="3694715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14121" y="2218727"/>
            <a:ext cx="5004000" cy="3392098"/>
          </a:xfrm>
        </p:spPr>
      </p:pic>
    </p:spTree>
    <p:extLst>
      <p:ext uri="{BB962C8B-B14F-4D97-AF65-F5344CB8AC3E}">
        <p14:creationId xmlns:p14="http://schemas.microsoft.com/office/powerpoint/2010/main" val="41261009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фотофото класс 2\2014-10-16 14.18.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7920879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87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32049" y="1800399"/>
            <a:ext cx="5445225" cy="4525963"/>
          </a:xfrm>
        </p:spPr>
      </p:pic>
    </p:spTree>
    <p:extLst>
      <p:ext uri="{BB962C8B-B14F-4D97-AF65-F5344CB8AC3E}">
        <p14:creationId xmlns:p14="http://schemas.microsoft.com/office/powerpoint/2010/main" val="328101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36106" y="1856914"/>
            <a:ext cx="5445223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726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1600200"/>
            <a:ext cx="6761724" cy="4525963"/>
          </a:xfrm>
        </p:spPr>
      </p:pic>
    </p:spTree>
    <p:extLst>
      <p:ext uri="{BB962C8B-B14F-4D97-AF65-F5344CB8AC3E}">
        <p14:creationId xmlns:p14="http://schemas.microsoft.com/office/powerpoint/2010/main" val="40576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84902"/>
            <a:ext cx="8784976" cy="1015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на уроках повторения и обобщения знаний,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уроки-конкурсы, уроки-соревнования, викторины, игры «Самый умный»,  биологические  диктанты, тестирования.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73126"/>
            <a:ext cx="3498790" cy="4904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73126"/>
            <a:ext cx="3334452" cy="4904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1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600" dirty="0"/>
              <a:t>Использование развивающих технологий на уроках при работе с одаренными детьми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/>
              <a:t>педагогические </a:t>
            </a:r>
            <a:r>
              <a:rPr lang="ru-RU" dirty="0" smtClean="0"/>
              <a:t>технологии:</a:t>
            </a:r>
            <a:endParaRPr lang="ru-RU" dirty="0"/>
          </a:p>
          <a:p>
            <a:r>
              <a:rPr lang="ru-RU" dirty="0"/>
              <a:t>– Технология развития критического мышления через чтение и письмо;</a:t>
            </a:r>
          </a:p>
          <a:p>
            <a:r>
              <a:rPr lang="ru-RU" dirty="0"/>
              <a:t>– Технология </a:t>
            </a:r>
            <a:r>
              <a:rPr lang="ru-RU" dirty="0" err="1"/>
              <a:t>разноуровневого</a:t>
            </a:r>
            <a:r>
              <a:rPr lang="ru-RU" dirty="0"/>
              <a:t> обучения;</a:t>
            </a:r>
          </a:p>
          <a:p>
            <a:r>
              <a:rPr lang="ru-RU" dirty="0"/>
              <a:t>– Проблемное обучение;</a:t>
            </a:r>
          </a:p>
          <a:p>
            <a:r>
              <a:rPr lang="ru-RU" dirty="0"/>
              <a:t>– Метод проектов;</a:t>
            </a:r>
          </a:p>
          <a:p>
            <a:r>
              <a:rPr lang="ru-RU" dirty="0"/>
              <a:t>– Игровые технологии, приемы и методы;</a:t>
            </a:r>
          </a:p>
          <a:p>
            <a:r>
              <a:rPr lang="ru-RU" dirty="0"/>
              <a:t>– Технология интегрированного обучения;</a:t>
            </a:r>
          </a:p>
          <a:p>
            <a:r>
              <a:rPr lang="ru-RU" dirty="0"/>
              <a:t>– Информационно-коммуникационные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4038" y="2834934"/>
            <a:ext cx="3996444" cy="2664296"/>
          </a:xfrm>
        </p:spPr>
      </p:pic>
    </p:spTree>
    <p:extLst>
      <p:ext uri="{BB962C8B-B14F-4D97-AF65-F5344CB8AC3E}">
        <p14:creationId xmlns:p14="http://schemas.microsoft.com/office/powerpoint/2010/main" val="419648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800" dirty="0"/>
              <a:t>Использование развивающих технологий на уроках при работе с одаренными детьми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8540" y="2456892"/>
            <a:ext cx="4464496" cy="280831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/>
              <a:t>Игровые технологии, приемы и методы при обучении биологии применяются, пожалуй, наиболее </a:t>
            </a:r>
            <a:r>
              <a:rPr lang="ru-RU" dirty="0" smtClean="0"/>
              <a:t>широко.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050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/>
              <a:t>Использование развивающих технологий на уроках при работе с одаренными детьми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Современные информационные и коммуникационные технологии обладают уникальными дидактическими возможностями.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56792"/>
            <a:ext cx="4038600" cy="4536504"/>
          </a:xfrm>
        </p:spPr>
      </p:pic>
    </p:spTree>
    <p:extLst>
      <p:ext uri="{BB962C8B-B14F-4D97-AF65-F5344CB8AC3E}">
        <p14:creationId xmlns:p14="http://schemas.microsoft.com/office/powerpoint/2010/main" val="135506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/>
              <a:t>Использование развивающих технологий на уроках при работе с одаренными детьми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dirty="0"/>
              <a:t>Метод проектов как элемент творческой деятельности учащихся сегодня прочно занял свое место среди современных педагогических технологий и широко применяется как в урочной, так и во внеурочной деятельности.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70352" y="2322536"/>
            <a:ext cx="4464496" cy="3077025"/>
          </a:xfrm>
        </p:spPr>
      </p:pic>
    </p:spTree>
    <p:extLst>
      <p:ext uri="{BB962C8B-B14F-4D97-AF65-F5344CB8AC3E}">
        <p14:creationId xmlns:p14="http://schemas.microsoft.com/office/powerpoint/2010/main" val="95321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резентация «Обзор продукта»">
  <a:themeElements>
    <a:clrScheme name="Презентация «Обзор продукта» 1">
      <a:dk1>
        <a:srgbClr val="000000"/>
      </a:dk1>
      <a:lt1>
        <a:srgbClr val="FFFFFF"/>
      </a:lt1>
      <a:dk2>
        <a:srgbClr val="301800"/>
      </a:dk2>
      <a:lt2>
        <a:srgbClr val="614020"/>
      </a:lt2>
      <a:accent1>
        <a:srgbClr val="B38961"/>
      </a:accent1>
      <a:accent2>
        <a:srgbClr val="996633"/>
      </a:accent2>
      <a:accent3>
        <a:srgbClr val="FFFFFF"/>
      </a:accent3>
      <a:accent4>
        <a:srgbClr val="000000"/>
      </a:accent4>
      <a:accent5>
        <a:srgbClr val="D6C4B7"/>
      </a:accent5>
      <a:accent6>
        <a:srgbClr val="8A5C2D"/>
      </a:accent6>
      <a:hlink>
        <a:srgbClr val="9D9C81"/>
      </a:hlink>
      <a:folHlink>
        <a:srgbClr val="B2B2B2"/>
      </a:folHlink>
    </a:clrScheme>
    <a:fontScheme name="Презентация «Обзор продукта»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Презентация «Обзор продукта» 1">
        <a:dk1>
          <a:srgbClr val="000000"/>
        </a:dk1>
        <a:lt1>
          <a:srgbClr val="FFFFFF"/>
        </a:lt1>
        <a:dk2>
          <a:srgbClr val="301800"/>
        </a:dk2>
        <a:lt2>
          <a:srgbClr val="614020"/>
        </a:lt2>
        <a:accent1>
          <a:srgbClr val="B38961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D6C4B7"/>
        </a:accent5>
        <a:accent6>
          <a:srgbClr val="8A5C2D"/>
        </a:accent6>
        <a:hlink>
          <a:srgbClr val="9D9C81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«Обзор продукта» 2">
        <a:dk1>
          <a:srgbClr val="000000"/>
        </a:dk1>
        <a:lt1>
          <a:srgbClr val="FFFFFF"/>
        </a:lt1>
        <a:dk2>
          <a:srgbClr val="003399"/>
        </a:dk2>
        <a:lt2>
          <a:srgbClr val="003366"/>
        </a:lt2>
        <a:accent1>
          <a:srgbClr val="6397CB"/>
        </a:accent1>
        <a:accent2>
          <a:srgbClr val="336699"/>
        </a:accent2>
        <a:accent3>
          <a:srgbClr val="FFFFFF"/>
        </a:accent3>
        <a:accent4>
          <a:srgbClr val="000000"/>
        </a:accent4>
        <a:accent5>
          <a:srgbClr val="B7C9E2"/>
        </a:accent5>
        <a:accent6>
          <a:srgbClr val="2D5C8A"/>
        </a:accent6>
        <a:hlink>
          <a:srgbClr val="8585E1"/>
        </a:hlink>
        <a:folHlink>
          <a:srgbClr val="867A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«Обзор продукта»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Презентация «Обзор продукта»">
  <a:themeElements>
    <a:clrScheme name="Презентация «Обзор продукта» 1">
      <a:dk1>
        <a:srgbClr val="000000"/>
      </a:dk1>
      <a:lt1>
        <a:srgbClr val="FFFFFF"/>
      </a:lt1>
      <a:dk2>
        <a:srgbClr val="301800"/>
      </a:dk2>
      <a:lt2>
        <a:srgbClr val="614020"/>
      </a:lt2>
      <a:accent1>
        <a:srgbClr val="B38961"/>
      </a:accent1>
      <a:accent2>
        <a:srgbClr val="996633"/>
      </a:accent2>
      <a:accent3>
        <a:srgbClr val="FFFFFF"/>
      </a:accent3>
      <a:accent4>
        <a:srgbClr val="000000"/>
      </a:accent4>
      <a:accent5>
        <a:srgbClr val="D6C4B7"/>
      </a:accent5>
      <a:accent6>
        <a:srgbClr val="8A5C2D"/>
      </a:accent6>
      <a:hlink>
        <a:srgbClr val="9D9C81"/>
      </a:hlink>
      <a:folHlink>
        <a:srgbClr val="B2B2B2"/>
      </a:folHlink>
    </a:clrScheme>
    <a:fontScheme name="Презентация «Обзор продукта»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Презентация «Обзор продукта» 1">
        <a:dk1>
          <a:srgbClr val="000000"/>
        </a:dk1>
        <a:lt1>
          <a:srgbClr val="FFFFFF"/>
        </a:lt1>
        <a:dk2>
          <a:srgbClr val="301800"/>
        </a:dk2>
        <a:lt2>
          <a:srgbClr val="614020"/>
        </a:lt2>
        <a:accent1>
          <a:srgbClr val="B38961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D6C4B7"/>
        </a:accent5>
        <a:accent6>
          <a:srgbClr val="8A5C2D"/>
        </a:accent6>
        <a:hlink>
          <a:srgbClr val="9D9C81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«Обзор продукта» 2">
        <a:dk1>
          <a:srgbClr val="000000"/>
        </a:dk1>
        <a:lt1>
          <a:srgbClr val="FFFFFF"/>
        </a:lt1>
        <a:dk2>
          <a:srgbClr val="003399"/>
        </a:dk2>
        <a:lt2>
          <a:srgbClr val="003366"/>
        </a:lt2>
        <a:accent1>
          <a:srgbClr val="6397CB"/>
        </a:accent1>
        <a:accent2>
          <a:srgbClr val="336699"/>
        </a:accent2>
        <a:accent3>
          <a:srgbClr val="FFFFFF"/>
        </a:accent3>
        <a:accent4>
          <a:srgbClr val="000000"/>
        </a:accent4>
        <a:accent5>
          <a:srgbClr val="B7C9E2"/>
        </a:accent5>
        <a:accent6>
          <a:srgbClr val="2D5C8A"/>
        </a:accent6>
        <a:hlink>
          <a:srgbClr val="8585E1"/>
        </a:hlink>
        <a:folHlink>
          <a:srgbClr val="867A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«Обзор продукта»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Презентация «Обзор продукта»">
  <a:themeElements>
    <a:clrScheme name="Презентация «Обзор продукта» 1">
      <a:dk1>
        <a:srgbClr val="000000"/>
      </a:dk1>
      <a:lt1>
        <a:srgbClr val="FFFFFF"/>
      </a:lt1>
      <a:dk2>
        <a:srgbClr val="301800"/>
      </a:dk2>
      <a:lt2>
        <a:srgbClr val="614020"/>
      </a:lt2>
      <a:accent1>
        <a:srgbClr val="B38961"/>
      </a:accent1>
      <a:accent2>
        <a:srgbClr val="996633"/>
      </a:accent2>
      <a:accent3>
        <a:srgbClr val="FFFFFF"/>
      </a:accent3>
      <a:accent4>
        <a:srgbClr val="000000"/>
      </a:accent4>
      <a:accent5>
        <a:srgbClr val="D6C4B7"/>
      </a:accent5>
      <a:accent6>
        <a:srgbClr val="8A5C2D"/>
      </a:accent6>
      <a:hlink>
        <a:srgbClr val="9D9C81"/>
      </a:hlink>
      <a:folHlink>
        <a:srgbClr val="B2B2B2"/>
      </a:folHlink>
    </a:clrScheme>
    <a:fontScheme name="Презентация «Обзор продукта»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Презентация «Обзор продукта» 1">
        <a:dk1>
          <a:srgbClr val="000000"/>
        </a:dk1>
        <a:lt1>
          <a:srgbClr val="FFFFFF"/>
        </a:lt1>
        <a:dk2>
          <a:srgbClr val="301800"/>
        </a:dk2>
        <a:lt2>
          <a:srgbClr val="614020"/>
        </a:lt2>
        <a:accent1>
          <a:srgbClr val="B38961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D6C4B7"/>
        </a:accent5>
        <a:accent6>
          <a:srgbClr val="8A5C2D"/>
        </a:accent6>
        <a:hlink>
          <a:srgbClr val="9D9C81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«Обзор продукта» 2">
        <a:dk1>
          <a:srgbClr val="000000"/>
        </a:dk1>
        <a:lt1>
          <a:srgbClr val="FFFFFF"/>
        </a:lt1>
        <a:dk2>
          <a:srgbClr val="003399"/>
        </a:dk2>
        <a:lt2>
          <a:srgbClr val="003366"/>
        </a:lt2>
        <a:accent1>
          <a:srgbClr val="6397CB"/>
        </a:accent1>
        <a:accent2>
          <a:srgbClr val="336699"/>
        </a:accent2>
        <a:accent3>
          <a:srgbClr val="FFFFFF"/>
        </a:accent3>
        <a:accent4>
          <a:srgbClr val="000000"/>
        </a:accent4>
        <a:accent5>
          <a:srgbClr val="B7C9E2"/>
        </a:accent5>
        <a:accent6>
          <a:srgbClr val="2D5C8A"/>
        </a:accent6>
        <a:hlink>
          <a:srgbClr val="8585E1"/>
        </a:hlink>
        <a:folHlink>
          <a:srgbClr val="867A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«Обзор продукта»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Презентация «Обзор продукта»">
  <a:themeElements>
    <a:clrScheme name="Презентация «Обзор продукта» 1">
      <a:dk1>
        <a:srgbClr val="000000"/>
      </a:dk1>
      <a:lt1>
        <a:srgbClr val="FFFFFF"/>
      </a:lt1>
      <a:dk2>
        <a:srgbClr val="301800"/>
      </a:dk2>
      <a:lt2>
        <a:srgbClr val="614020"/>
      </a:lt2>
      <a:accent1>
        <a:srgbClr val="B38961"/>
      </a:accent1>
      <a:accent2>
        <a:srgbClr val="996633"/>
      </a:accent2>
      <a:accent3>
        <a:srgbClr val="FFFFFF"/>
      </a:accent3>
      <a:accent4>
        <a:srgbClr val="000000"/>
      </a:accent4>
      <a:accent5>
        <a:srgbClr val="D6C4B7"/>
      </a:accent5>
      <a:accent6>
        <a:srgbClr val="8A5C2D"/>
      </a:accent6>
      <a:hlink>
        <a:srgbClr val="9D9C81"/>
      </a:hlink>
      <a:folHlink>
        <a:srgbClr val="B2B2B2"/>
      </a:folHlink>
    </a:clrScheme>
    <a:fontScheme name="Презентация «Обзор продукта»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Презентация «Обзор продукта» 1">
        <a:dk1>
          <a:srgbClr val="000000"/>
        </a:dk1>
        <a:lt1>
          <a:srgbClr val="FFFFFF"/>
        </a:lt1>
        <a:dk2>
          <a:srgbClr val="301800"/>
        </a:dk2>
        <a:lt2>
          <a:srgbClr val="614020"/>
        </a:lt2>
        <a:accent1>
          <a:srgbClr val="B38961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D6C4B7"/>
        </a:accent5>
        <a:accent6>
          <a:srgbClr val="8A5C2D"/>
        </a:accent6>
        <a:hlink>
          <a:srgbClr val="9D9C81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«Обзор продукта» 2">
        <a:dk1>
          <a:srgbClr val="000000"/>
        </a:dk1>
        <a:lt1>
          <a:srgbClr val="FFFFFF"/>
        </a:lt1>
        <a:dk2>
          <a:srgbClr val="003399"/>
        </a:dk2>
        <a:lt2>
          <a:srgbClr val="003366"/>
        </a:lt2>
        <a:accent1>
          <a:srgbClr val="6397CB"/>
        </a:accent1>
        <a:accent2>
          <a:srgbClr val="336699"/>
        </a:accent2>
        <a:accent3>
          <a:srgbClr val="FFFFFF"/>
        </a:accent3>
        <a:accent4>
          <a:srgbClr val="000000"/>
        </a:accent4>
        <a:accent5>
          <a:srgbClr val="B7C9E2"/>
        </a:accent5>
        <a:accent6>
          <a:srgbClr val="2D5C8A"/>
        </a:accent6>
        <a:hlink>
          <a:srgbClr val="8585E1"/>
        </a:hlink>
        <a:folHlink>
          <a:srgbClr val="867A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«Обзор продукта»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1085</TotalTime>
  <Words>888</Words>
  <Application>Microsoft Office PowerPoint</Application>
  <PresentationFormat>Экран (4:3)</PresentationFormat>
  <Paragraphs>94</Paragraphs>
  <Slides>47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47</vt:i4>
      </vt:variant>
    </vt:vector>
  </HeadingPairs>
  <TitlesOfParts>
    <vt:vector size="52" baseType="lpstr">
      <vt:lpstr>Тема Office</vt:lpstr>
      <vt:lpstr>Презентация «Обзор продукта»</vt:lpstr>
      <vt:lpstr>1_Презентация «Обзор продукта»</vt:lpstr>
      <vt:lpstr>2_Презентация «Обзор продукта»</vt:lpstr>
      <vt:lpstr>3_Презентация «Обзор продукта»</vt:lpstr>
      <vt:lpstr> Использование развивающих технологий на уроках при работе с одаренными детьми</vt:lpstr>
      <vt:lpstr>Использование развивающих технологий на уроках при работе с одаренными детьми</vt:lpstr>
      <vt:lpstr>использование  разнообразных методов работы  на уроке: </vt:lpstr>
      <vt:lpstr>Использование развивающих технологий на уроках при работе с одаренными детьми</vt:lpstr>
      <vt:lpstr>Презентация PowerPoint</vt:lpstr>
      <vt:lpstr>Использование развивающих технологий на уроках при работе с одаренными детьми</vt:lpstr>
      <vt:lpstr>Использование развивающих технологий на уроках при работе с одаренными детьми</vt:lpstr>
      <vt:lpstr>Использование развивающих технологий на уроках при работе с одаренными детьми</vt:lpstr>
      <vt:lpstr>Использование развивающих технологий на уроках при работе с одаренными детьми</vt:lpstr>
      <vt:lpstr>Проектная деятельность – одна из технологий воспитания мотивированных детей. </vt:lpstr>
      <vt:lpstr>Что же такое мини-проект? </vt:lpstr>
      <vt:lpstr>Работа над мини проектами на уроке</vt:lpstr>
      <vt:lpstr>Этапы урока</vt:lpstr>
      <vt:lpstr>Витамины</vt:lpstr>
      <vt:lpstr>Актуальность темы:</vt:lpstr>
      <vt:lpstr>Цели урока</vt:lpstr>
      <vt:lpstr>Основополагающий вопрос урока</vt:lpstr>
      <vt:lpstr>Работа над мини проектами на уроке </vt:lpstr>
      <vt:lpstr>Презентация PowerPoint</vt:lpstr>
      <vt:lpstr>Продуктом проекта может быть плакат, буклет, памятка, эссе и т.д.</vt:lpstr>
      <vt:lpstr>Продуктом проекта может быть плакат, буклет, памятка, эссе и т.д.</vt:lpstr>
      <vt:lpstr>Работа продолжается во внеурочное время</vt:lpstr>
      <vt:lpstr>Проектная деятельность – одна из технологий воспитания мотивированных детей.</vt:lpstr>
      <vt:lpstr>Этапы работы  над проектом</vt:lpstr>
      <vt:lpstr>Этапы работы над проектом</vt:lpstr>
      <vt:lpstr>Результаты работы</vt:lpstr>
      <vt:lpstr>Результаты работы</vt:lpstr>
      <vt:lpstr>Использование развивающих технологий на уроках при работе с одаренными детьми</vt:lpstr>
      <vt:lpstr>Перед выступлением на  экологическом брейн ринге</vt:lpstr>
      <vt:lpstr>Гордость школы – победители олимпиад</vt:lpstr>
      <vt:lpstr>Призеры муниципального тура Всероссийской олимпиады по экологии </vt:lpstr>
      <vt:lpstr>Лауреаты  экологической конференции  « Зилант» </vt:lpstr>
      <vt:lpstr>Перед уроком биологии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Семинарское занятие в 9а классе</vt:lpstr>
      <vt:lpstr>Презентация PowerPoint</vt:lpstr>
      <vt:lpstr>Презентация PowerPoint</vt:lpstr>
      <vt:lpstr>Презентация PowerPoint</vt:lpstr>
      <vt:lpstr>Выступление на конференции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отчет учителей естественного цикла</dc:title>
  <dc:creator>Пользователь Windows</dc:creator>
  <cp:lastModifiedBy>-</cp:lastModifiedBy>
  <cp:revision>81</cp:revision>
  <dcterms:created xsi:type="dcterms:W3CDTF">2018-12-10T20:12:38Z</dcterms:created>
  <dcterms:modified xsi:type="dcterms:W3CDTF">2019-01-14T10:10:17Z</dcterms:modified>
</cp:coreProperties>
</file>